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83" r:id="rId4"/>
    <p:sldId id="273" r:id="rId5"/>
    <p:sldId id="2147472671" r:id="rId6"/>
    <p:sldId id="2147472664" r:id="rId7"/>
    <p:sldId id="291" r:id="rId8"/>
    <p:sldId id="288" r:id="rId9"/>
    <p:sldId id="285" r:id="rId10"/>
    <p:sldId id="290" r:id="rId11"/>
    <p:sldId id="260" r:id="rId12"/>
    <p:sldId id="264" r:id="rId13"/>
    <p:sldId id="275" r:id="rId14"/>
    <p:sldId id="289" r:id="rId15"/>
    <p:sldId id="276" r:id="rId16"/>
    <p:sldId id="280" r:id="rId17"/>
    <p:sldId id="277" r:id="rId18"/>
    <p:sldId id="278" r:id="rId19"/>
    <p:sldId id="279" r:id="rId20"/>
    <p:sldId id="282" r:id="rId21"/>
    <p:sldId id="281" r:id="rId22"/>
    <p:sldId id="287" r:id="rId23"/>
    <p:sldId id="286" r:id="rId24"/>
    <p:sldId id="2147472662" r:id="rId25"/>
    <p:sldId id="284" r:id="rId26"/>
    <p:sldId id="2147472665" r:id="rId27"/>
    <p:sldId id="2147472666" r:id="rId28"/>
    <p:sldId id="2147472667" r:id="rId29"/>
    <p:sldId id="2147472668" r:id="rId30"/>
    <p:sldId id="2147472669" r:id="rId31"/>
    <p:sldId id="2147472670" r:id="rId32"/>
    <p:sldId id="274"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8"/>
    <p:restoredTop sz="94768"/>
  </p:normalViewPr>
  <p:slideViewPr>
    <p:cSldViewPr snapToGrid="0">
      <p:cViewPr varScale="1">
        <p:scale>
          <a:sx n="109" d="100"/>
          <a:sy n="109" d="100"/>
        </p:scale>
        <p:origin x="888"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10/27/23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a:xfrm>
            <a:off x="9156700" y="6350000"/>
            <a:ext cx="2743200" cy="365125"/>
          </a:xfrm>
        </p:spPr>
        <p:txBody>
          <a:bodyPr/>
          <a:lstStyle>
            <a:lvl1pPr>
              <a:defRPr sz="1600"/>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10/27/23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10/27/23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10/27/23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de Savvy | LinkedIn">
            <a:extLst>
              <a:ext uri="{FF2B5EF4-FFF2-40B4-BE49-F238E27FC236}">
                <a16:creationId xmlns:a16="http://schemas.microsoft.com/office/drawing/2014/main" id="{4D2278E5-AE9E-A916-E221-D8DAEC697DF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0500" y="5922507"/>
            <a:ext cx="1003300" cy="7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10/27/23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10/27/23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10/27/23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10/27/23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10/27/23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10/27/23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10/27/23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10/27/23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258300" y="6334494"/>
            <a:ext cx="2743200" cy="365125"/>
          </a:xfrm>
          <a:prstGeom prst="rect">
            <a:avLst/>
          </a:prstGeom>
        </p:spPr>
        <p:txBody>
          <a:bodyPr vert="horz" lIns="91440" tIns="45720" rIns="91440" bIns="45720" rtlCol="0" anchor="ctr"/>
          <a:lstStyle>
            <a:lvl1pPr algn="r">
              <a:defRPr sz="1600">
                <a:solidFill>
                  <a:schemeClr val="tx1">
                    <a:tint val="75000"/>
                  </a:schemeClr>
                </a:solidFill>
                <a:latin typeface="Arial" panose="020B0604020202020204" pitchFamily="34" charset="0"/>
                <a:cs typeface="Arial" panose="020B0604020202020204" pitchFamily="34" charset="0"/>
              </a:defRPr>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derdojotc.org/chatgpt-for-teachers/" TargetMode="External"/><Relationship Id="rId2" Type="http://schemas.openxmlformats.org/officeDocument/2006/relationships/hyperlink" Target="https://www.codesavv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 Id="rId4" Type="http://schemas.openxmlformats.org/officeDocument/2006/relationships/hyperlink" Target="https://github.com/CoderDojoTC/ai-racing-league/blob/master/slides/AI-Assisted-Learning.pptx"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6"/>
            <a:ext cx="11211339" cy="857388"/>
          </a:xfrm>
        </p:spPr>
        <p:txBody>
          <a:bodyPr>
            <a:normAutofit/>
          </a:bodyPr>
          <a:lstStyle/>
          <a:p>
            <a:r>
              <a:rPr lang="en-US" sz="5400" b="1" dirty="0"/>
              <a:t>AI Assisted Learning</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219200" y="5020622"/>
            <a:ext cx="10177670" cy="1655762"/>
          </a:xfrm>
        </p:spPr>
        <p:txBody>
          <a:bodyPr>
            <a:normAutofit fontScale="92500"/>
          </a:bodyPr>
          <a:lstStyle/>
          <a:p>
            <a:r>
              <a:rPr lang="en-US" sz="3200" dirty="0"/>
              <a:t>Teachers as Coordinators of a Thousand Learning Agents</a:t>
            </a:r>
          </a:p>
          <a:p>
            <a:r>
              <a:rPr lang="en-US" dirty="0"/>
              <a:t>Dan McCreary</a:t>
            </a:r>
          </a:p>
          <a:p>
            <a:r>
              <a:rPr lang="en-US" dirty="0"/>
              <a:t>October 2023</a:t>
            </a:r>
          </a:p>
        </p:txBody>
      </p:sp>
      <p:pic>
        <p:nvPicPr>
          <p:cNvPr id="7" name="Picture 6">
            <a:extLst>
              <a:ext uri="{FF2B5EF4-FFF2-40B4-BE49-F238E27FC236}">
                <a16:creationId xmlns:a16="http://schemas.microsoft.com/office/drawing/2014/main" id="{EBFB0001-46A3-B426-FD7A-458D4C4C0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9484" y="993914"/>
            <a:ext cx="3941501" cy="3941501"/>
          </a:xfrm>
          <a:prstGeom prst="rect">
            <a:avLst/>
          </a:prstGeom>
        </p:spPr>
      </p:pic>
      <p:sp>
        <p:nvSpPr>
          <p:cNvPr id="8" name="TextBox 7">
            <a:extLst>
              <a:ext uri="{FF2B5EF4-FFF2-40B4-BE49-F238E27FC236}">
                <a16:creationId xmlns:a16="http://schemas.microsoft.com/office/drawing/2014/main" id="{75DAED83-1EC8-E117-0CBA-D55ADC0CCAC8}"/>
              </a:ext>
            </a:extLst>
          </p:cNvPr>
          <p:cNvSpPr txBox="1"/>
          <p:nvPr/>
        </p:nvSpPr>
        <p:spPr>
          <a:xfrm>
            <a:off x="8170985" y="4658416"/>
            <a:ext cx="1191032" cy="276999"/>
          </a:xfrm>
          <a:prstGeom prst="rect">
            <a:avLst/>
          </a:prstGeom>
          <a:noFill/>
        </p:spPr>
        <p:txBody>
          <a:bodyPr wrap="none" rtlCol="0">
            <a:spAutoFit/>
          </a:bodyPr>
          <a:lstStyle/>
          <a:p>
            <a:r>
              <a:rPr lang="en-US" sz="1200" dirty="0">
                <a:solidFill>
                  <a:schemeClr val="bg1">
                    <a:lumMod val="65000"/>
                  </a:schemeClr>
                </a:solidFill>
              </a:rPr>
              <a:t>Image: DALL-E 3</a:t>
            </a:r>
          </a:p>
        </p:txBody>
      </p:sp>
      <p:pic>
        <p:nvPicPr>
          <p:cNvPr id="3074" name="Picture 2" descr="Code Savvy | LinkedIn">
            <a:extLst>
              <a:ext uri="{FF2B5EF4-FFF2-40B4-BE49-F238E27FC236}">
                <a16:creationId xmlns:a16="http://schemas.microsoft.com/office/drawing/2014/main" id="{CA9B291E-653B-6941-8026-9B964366B5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00" y="5626100"/>
            <a:ext cx="12319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1810-82A0-5CFB-04B3-8D20C7EA17F8}"/>
              </a:ext>
            </a:extLst>
          </p:cNvPr>
          <p:cNvSpPr>
            <a:spLocks noGrp="1"/>
          </p:cNvSpPr>
          <p:nvPr>
            <p:ph type="title"/>
          </p:nvPr>
        </p:nvSpPr>
        <p:spPr>
          <a:xfrm>
            <a:off x="589722" y="163721"/>
            <a:ext cx="10992678" cy="861223"/>
          </a:xfrm>
        </p:spPr>
        <p:txBody>
          <a:bodyPr>
            <a:noAutofit/>
          </a:bodyPr>
          <a:lstStyle/>
          <a:p>
            <a:r>
              <a:rPr lang="en-US" sz="3200" dirty="0"/>
              <a:t>Percentage of High Schools Offering Computer Science</a:t>
            </a:r>
          </a:p>
        </p:txBody>
      </p:sp>
      <p:sp>
        <p:nvSpPr>
          <p:cNvPr id="4" name="Slide Number Placeholder 3">
            <a:extLst>
              <a:ext uri="{FF2B5EF4-FFF2-40B4-BE49-F238E27FC236}">
                <a16:creationId xmlns:a16="http://schemas.microsoft.com/office/drawing/2014/main" id="{A3D28F5F-A1CC-FABF-D6BD-BC2F4C03AD6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7" name="Picture 6">
            <a:extLst>
              <a:ext uri="{FF2B5EF4-FFF2-40B4-BE49-F238E27FC236}">
                <a16:creationId xmlns:a16="http://schemas.microsoft.com/office/drawing/2014/main" id="{702E767A-C3DB-FA56-0A95-099073669C4B}"/>
              </a:ext>
            </a:extLst>
          </p:cNvPr>
          <p:cNvPicPr>
            <a:picLocks noChangeAspect="1"/>
          </p:cNvPicPr>
          <p:nvPr/>
        </p:nvPicPr>
        <p:blipFill>
          <a:blip r:embed="rId2"/>
          <a:stretch>
            <a:fillRect/>
          </a:stretch>
        </p:blipFill>
        <p:spPr>
          <a:xfrm>
            <a:off x="681064" y="1498592"/>
            <a:ext cx="10901336" cy="4014777"/>
          </a:xfrm>
          <a:prstGeom prst="rect">
            <a:avLst/>
          </a:prstGeom>
          <a:ln>
            <a:solidFill>
              <a:schemeClr val="tx1"/>
            </a:solidFill>
          </a:ln>
        </p:spPr>
      </p:pic>
      <p:sp>
        <p:nvSpPr>
          <p:cNvPr id="8" name="TextBox 7">
            <a:extLst>
              <a:ext uri="{FF2B5EF4-FFF2-40B4-BE49-F238E27FC236}">
                <a16:creationId xmlns:a16="http://schemas.microsoft.com/office/drawing/2014/main" id="{E188490C-E144-69B9-38E0-A7AD4B8F911F}"/>
              </a:ext>
            </a:extLst>
          </p:cNvPr>
          <p:cNvSpPr txBox="1"/>
          <p:nvPr/>
        </p:nvSpPr>
        <p:spPr>
          <a:xfrm>
            <a:off x="5556738" y="5987018"/>
            <a:ext cx="5608458" cy="369332"/>
          </a:xfrm>
          <a:prstGeom prst="rect">
            <a:avLst/>
          </a:prstGeom>
          <a:noFill/>
        </p:spPr>
        <p:txBody>
          <a:bodyPr wrap="none" rtlCol="0">
            <a:spAutoFit/>
          </a:bodyPr>
          <a:lstStyle/>
          <a:p>
            <a:r>
              <a:rPr lang="en-US" dirty="0"/>
              <a:t>https://</a:t>
            </a:r>
            <a:r>
              <a:rPr lang="en-US" dirty="0" err="1"/>
              <a:t>advocacy.code.org</a:t>
            </a:r>
            <a:r>
              <a:rPr lang="en-US" dirty="0"/>
              <a:t>/state-handouts/</a:t>
            </a:r>
            <a:r>
              <a:rPr lang="en-US" dirty="0" err="1"/>
              <a:t>Minnesota.pdf</a:t>
            </a:r>
            <a:endParaRPr lang="en-US" dirty="0"/>
          </a:p>
        </p:txBody>
      </p:sp>
      <p:sp>
        <p:nvSpPr>
          <p:cNvPr id="9" name="Oval 8">
            <a:extLst>
              <a:ext uri="{FF2B5EF4-FFF2-40B4-BE49-F238E27FC236}">
                <a16:creationId xmlns:a16="http://schemas.microsoft.com/office/drawing/2014/main" id="{B5C8FA20-6D8D-62F2-992B-03DAAF2937C0}"/>
              </a:ext>
            </a:extLst>
          </p:cNvPr>
          <p:cNvSpPr/>
          <p:nvPr/>
        </p:nvSpPr>
        <p:spPr>
          <a:xfrm>
            <a:off x="117231" y="4583723"/>
            <a:ext cx="4325815" cy="10316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8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FAFA-9F41-394F-9CA4-E2896D33360A}"/>
              </a:ext>
            </a:extLst>
          </p:cNvPr>
          <p:cNvSpPr>
            <a:spLocks noGrp="1"/>
          </p:cNvSpPr>
          <p:nvPr>
            <p:ph type="title"/>
          </p:nvPr>
        </p:nvSpPr>
        <p:spPr>
          <a:xfrm>
            <a:off x="467101" y="281353"/>
            <a:ext cx="10515600" cy="741405"/>
          </a:xfrm>
        </p:spPr>
        <p:txBody>
          <a:bodyPr/>
          <a:lstStyle/>
          <a:p>
            <a:r>
              <a:rPr lang="en-US" dirty="0"/>
              <a:t>The Hype Cycle for Generative AI</a:t>
            </a:r>
          </a:p>
        </p:txBody>
      </p:sp>
      <p:pic>
        <p:nvPicPr>
          <p:cNvPr id="4" name="Picture 3">
            <a:extLst>
              <a:ext uri="{FF2B5EF4-FFF2-40B4-BE49-F238E27FC236}">
                <a16:creationId xmlns:a16="http://schemas.microsoft.com/office/drawing/2014/main" id="{6F8500CD-29AF-17B9-7BDD-4E0E3CA80D10}"/>
              </a:ext>
            </a:extLst>
          </p:cNvPr>
          <p:cNvPicPr>
            <a:picLocks noChangeAspect="1"/>
          </p:cNvPicPr>
          <p:nvPr/>
        </p:nvPicPr>
        <p:blipFill>
          <a:blip r:embed="rId2"/>
          <a:stretch>
            <a:fillRect/>
          </a:stretch>
        </p:blipFill>
        <p:spPr>
          <a:xfrm>
            <a:off x="1652954" y="1209081"/>
            <a:ext cx="8143894" cy="5367566"/>
          </a:xfrm>
          <a:prstGeom prst="rect">
            <a:avLst/>
          </a:prstGeom>
        </p:spPr>
      </p:pic>
      <p:sp>
        <p:nvSpPr>
          <p:cNvPr id="5" name="Left Arrow 4">
            <a:extLst>
              <a:ext uri="{FF2B5EF4-FFF2-40B4-BE49-F238E27FC236}">
                <a16:creationId xmlns:a16="http://schemas.microsoft.com/office/drawing/2014/main" id="{F514B305-2CE3-653D-09FE-63086CB3A8DC}"/>
              </a:ext>
            </a:extLst>
          </p:cNvPr>
          <p:cNvSpPr/>
          <p:nvPr/>
        </p:nvSpPr>
        <p:spPr>
          <a:xfrm>
            <a:off x="3810492" y="3169508"/>
            <a:ext cx="1223319" cy="5189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27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496295" y="186888"/>
            <a:ext cx="10515600" cy="833054"/>
          </a:xfrm>
        </p:spPr>
        <p:txBody>
          <a:bodyPr/>
          <a:lstStyle/>
          <a:p>
            <a:r>
              <a:rPr lang="en-US"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441938" y="1265053"/>
            <a:ext cx="9696601" cy="5103475"/>
          </a:xfrm>
          <a:prstGeom prst="rect">
            <a:avLst/>
          </a:prstGeom>
        </p:spPr>
      </p:pic>
    </p:spTree>
    <p:extLst>
      <p:ext uri="{BB962C8B-B14F-4D97-AF65-F5344CB8AC3E}">
        <p14:creationId xmlns:p14="http://schemas.microsoft.com/office/powerpoint/2010/main" val="372206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429-6319-F8D0-AA01-F1C06A4B11DB}"/>
              </a:ext>
            </a:extLst>
          </p:cNvPr>
          <p:cNvSpPr>
            <a:spLocks noGrp="1"/>
          </p:cNvSpPr>
          <p:nvPr>
            <p:ph type="title"/>
          </p:nvPr>
        </p:nvSpPr>
        <p:spPr/>
        <p:txBody>
          <a:bodyPr/>
          <a:lstStyle/>
          <a:p>
            <a:r>
              <a:rPr lang="en-US" dirty="0"/>
              <a:t>Key Trends</a:t>
            </a:r>
          </a:p>
        </p:txBody>
      </p:sp>
      <p:sp>
        <p:nvSpPr>
          <p:cNvPr id="3" name="Content Placeholder 2">
            <a:extLst>
              <a:ext uri="{FF2B5EF4-FFF2-40B4-BE49-F238E27FC236}">
                <a16:creationId xmlns:a16="http://schemas.microsoft.com/office/drawing/2014/main" id="{043A1004-8173-3430-2290-3AB2C48F01B0}"/>
              </a:ext>
            </a:extLst>
          </p:cNvPr>
          <p:cNvSpPr>
            <a:spLocks noGrp="1"/>
          </p:cNvSpPr>
          <p:nvPr>
            <p:ph idx="1"/>
          </p:nvPr>
        </p:nvSpPr>
        <p:spPr>
          <a:xfrm>
            <a:off x="838200" y="1514978"/>
            <a:ext cx="10833100" cy="4351338"/>
          </a:xfrm>
        </p:spPr>
        <p:txBody>
          <a:bodyPr/>
          <a:lstStyle/>
          <a:p>
            <a:pPr marL="514350" indent="-514350">
              <a:buFont typeface="+mj-lt"/>
              <a:buAutoNum type="arabicPeriod"/>
            </a:pPr>
            <a:r>
              <a:rPr lang="en-US" dirty="0"/>
              <a:t>Generative AI for simple lesson plans</a:t>
            </a:r>
          </a:p>
          <a:p>
            <a:pPr marL="514350" indent="-514350">
              <a:buFont typeface="+mj-lt"/>
              <a:buAutoNum type="arabicPeriod"/>
            </a:pPr>
            <a:r>
              <a:rPr lang="en-US" dirty="0"/>
              <a:t>Generative AI for customization of lesson plans</a:t>
            </a:r>
          </a:p>
          <a:p>
            <a:pPr marL="514350" indent="-514350">
              <a:buFont typeface="+mj-lt"/>
              <a:buAutoNum type="arabicPeriod"/>
            </a:pPr>
            <a:r>
              <a:rPr lang="en-US" dirty="0"/>
              <a:t>Generative AI for the generation of animations and simulations</a:t>
            </a:r>
          </a:p>
          <a:p>
            <a:pPr marL="514350" indent="-514350">
              <a:buFont typeface="+mj-lt"/>
              <a:buAutoNum type="arabicPeriod"/>
            </a:pPr>
            <a:r>
              <a:rPr lang="en-US" dirty="0"/>
              <a:t>Generative AI for promoting strategic change</a:t>
            </a:r>
          </a:p>
          <a:p>
            <a:pPr marL="514350" indent="-514350">
              <a:buFont typeface="+mj-lt"/>
              <a:buAutoNum type="arabicPeriod"/>
            </a:pPr>
            <a:r>
              <a:rPr lang="en-US" b="1" dirty="0"/>
              <a:t>Cooperative</a:t>
            </a:r>
            <a:r>
              <a:rPr lang="en-US" dirty="0"/>
              <a:t> generative AI agents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F74832-822B-FA88-2967-585BB55C4FC6}"/>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79935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596661" y="4869368"/>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766585"/>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095823"/>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a:off x="3045069" y="5322277"/>
            <a:ext cx="42570" cy="44430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6"/>
            <a:endCxn id="12" idx="2"/>
          </p:cNvCxnSpPr>
          <p:nvPr/>
        </p:nvCxnSpPr>
        <p:spPr>
          <a:xfrm>
            <a:off x="1922585" y="5599915"/>
            <a:ext cx="653708" cy="3931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369332"/>
          </a:xfrm>
          <a:prstGeom prst="rect">
            <a:avLst/>
          </a:prstGeom>
          <a:noFill/>
        </p:spPr>
        <p:txBody>
          <a:bodyPr wrap="none" rtlCol="0">
            <a:spAutoFit/>
          </a:bodyPr>
          <a:lstStyle/>
          <a:p>
            <a:r>
              <a:rPr lang="en-US" dirty="0"/>
              <a:t>3-Agents</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30 students</a:t>
            </a:r>
          </a:p>
          <a:p>
            <a:r>
              <a:rPr lang="en-US" dirty="0"/>
              <a:t>1 lesson plan</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15</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17</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4B2A-D72E-BA05-E149-7B9A4E8ABCFC}"/>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1722D864-4100-B94C-D0AF-AEEBC6954EC8}"/>
              </a:ext>
            </a:extLst>
          </p:cNvPr>
          <p:cNvSpPr>
            <a:spLocks noGrp="1"/>
          </p:cNvSpPr>
          <p:nvPr>
            <p:ph idx="1"/>
          </p:nvPr>
        </p:nvSpPr>
        <p:spPr/>
        <p:txBody>
          <a:bodyPr/>
          <a:lstStyle/>
          <a:p>
            <a:r>
              <a:rPr lang="en-US" dirty="0"/>
              <a:t>Faster learners get board</a:t>
            </a:r>
          </a:p>
          <a:p>
            <a:r>
              <a:rPr lang="en-US" dirty="0"/>
              <a:t>Faster learners lose interest</a:t>
            </a:r>
          </a:p>
          <a:p>
            <a:r>
              <a:rPr lang="en-US" dirty="0"/>
              <a:t>Faster learners get frustrated</a:t>
            </a:r>
          </a:p>
        </p:txBody>
      </p:sp>
      <p:sp>
        <p:nvSpPr>
          <p:cNvPr id="4" name="Slide Number Placeholder 3">
            <a:extLst>
              <a:ext uri="{FF2B5EF4-FFF2-40B4-BE49-F238E27FC236}">
                <a16:creationId xmlns:a16="http://schemas.microsoft.com/office/drawing/2014/main" id="{FE337256-D41F-F183-C309-68D1FF39EFC8}"/>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90938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19</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AI Assisted Learning</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351338"/>
          </a:xfrm>
        </p:spPr>
        <p:txBody>
          <a:bodyPr>
            <a:normAutofit lnSpcReduction="10000"/>
          </a:bodyPr>
          <a:lstStyle/>
          <a:p>
            <a:pPr marL="0" indent="0">
              <a:buNone/>
            </a:pPr>
            <a:r>
              <a:rPr lang="en-US" dirty="0"/>
              <a:t>Learning will change more in the next five years than it has changed in the last 2,000 years.  The cost of generating high-quality content is dropping in many areas such as image, software and text generation.  Generative AI tools like ChatGPT are allowing teachers to build lesson plans and simulations customized to each student.  How will these trends impact the classrooms in Minnesota?</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728526"/>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20</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22</a:t>
            </a:fld>
            <a:endParaRPr lang="en-US"/>
          </a:p>
        </p:txBody>
      </p:sp>
    </p:spTree>
    <p:extLst>
      <p:ext uri="{BB962C8B-B14F-4D97-AF65-F5344CB8AC3E}">
        <p14:creationId xmlns:p14="http://schemas.microsoft.com/office/powerpoint/2010/main" val="1413188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124246" y="6207182"/>
            <a:ext cx="6078139"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F689-2455-0650-091B-7C2FAFB5DDC3}"/>
              </a:ext>
            </a:extLst>
          </p:cNvPr>
          <p:cNvSpPr>
            <a:spLocks noGrp="1"/>
          </p:cNvSpPr>
          <p:nvPr>
            <p:ph type="title"/>
          </p:nvPr>
        </p:nvSpPr>
        <p:spPr/>
        <p:txBody>
          <a:bodyPr/>
          <a:lstStyle/>
          <a:p>
            <a:r>
              <a:rPr lang="en-US" dirty="0"/>
              <a:t>Val Lockhart’s </a:t>
            </a:r>
            <a:r>
              <a:rPr lang="en-US" dirty="0" err="1"/>
              <a:t>MicroSims</a:t>
            </a:r>
            <a:endParaRPr lang="en-US" dirty="0"/>
          </a:p>
        </p:txBody>
      </p:sp>
      <p:sp>
        <p:nvSpPr>
          <p:cNvPr id="4" name="Slide Number Placeholder 3">
            <a:extLst>
              <a:ext uri="{FF2B5EF4-FFF2-40B4-BE49-F238E27FC236}">
                <a16:creationId xmlns:a16="http://schemas.microsoft.com/office/drawing/2014/main" id="{21F7713E-E012-2A04-0178-21C2056255A9}"/>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6" name="Picture 5">
            <a:extLst>
              <a:ext uri="{FF2B5EF4-FFF2-40B4-BE49-F238E27FC236}">
                <a16:creationId xmlns:a16="http://schemas.microsoft.com/office/drawing/2014/main" id="{BA59DE1D-7903-F2A4-F5A6-25FACB64C7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8860" y="1223003"/>
            <a:ext cx="6014279" cy="2290321"/>
          </a:xfrm>
          <a:prstGeom prst="rect">
            <a:avLst/>
          </a:prstGeom>
        </p:spPr>
      </p:pic>
      <p:pic>
        <p:nvPicPr>
          <p:cNvPr id="7" name="Picture 6">
            <a:extLst>
              <a:ext uri="{FF2B5EF4-FFF2-40B4-BE49-F238E27FC236}">
                <a16:creationId xmlns:a16="http://schemas.microsoft.com/office/drawing/2014/main" id="{E8F4888D-6876-155C-9CDE-BF1821173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049" y="3578852"/>
            <a:ext cx="6819900" cy="2046798"/>
          </a:xfrm>
          <a:prstGeom prst="rect">
            <a:avLst/>
          </a:prstGeom>
          <a:ln>
            <a:solidFill>
              <a:schemeClr val="bg1">
                <a:lumMod val="50000"/>
              </a:schemeClr>
            </a:solidFill>
          </a:ln>
        </p:spPr>
      </p:pic>
      <p:sp>
        <p:nvSpPr>
          <p:cNvPr id="8" name="Content Placeholder 2">
            <a:extLst>
              <a:ext uri="{FF2B5EF4-FFF2-40B4-BE49-F238E27FC236}">
                <a16:creationId xmlns:a16="http://schemas.microsoft.com/office/drawing/2014/main" id="{7061A28C-E303-BA63-EEC3-78E36B72A7A0}"/>
              </a:ext>
            </a:extLst>
          </p:cNvPr>
          <p:cNvSpPr txBox="1">
            <a:spLocks/>
          </p:cNvSpPr>
          <p:nvPr/>
        </p:nvSpPr>
        <p:spPr>
          <a:xfrm>
            <a:off x="5530022" y="6044948"/>
            <a:ext cx="6471478" cy="643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https://sites.google.com/view/p5jsai/</a:t>
            </a:r>
            <a:endParaRPr lang="en-US" dirty="0"/>
          </a:p>
        </p:txBody>
      </p:sp>
    </p:spTree>
    <p:extLst>
      <p:ext uri="{BB962C8B-B14F-4D97-AF65-F5344CB8AC3E}">
        <p14:creationId xmlns:p14="http://schemas.microsoft.com/office/powerpoint/2010/main" val="403353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4E4A-0F87-8621-AF73-4452023E0912}"/>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B245378C-687A-7397-00EF-06140A588F92}"/>
              </a:ext>
            </a:extLst>
          </p:cNvPr>
          <p:cNvSpPr>
            <a:spLocks noGrp="1"/>
          </p:cNvSpPr>
          <p:nvPr>
            <p:ph idx="1"/>
          </p:nvPr>
        </p:nvSpPr>
        <p:spPr>
          <a:xfrm>
            <a:off x="838200" y="1359277"/>
            <a:ext cx="10515600" cy="1104523"/>
          </a:xfrm>
        </p:spPr>
        <p:txBody>
          <a:bodyPr/>
          <a:lstStyle/>
          <a:p>
            <a:pPr marL="0" indent="0">
              <a:buNone/>
            </a:pPr>
            <a:r>
              <a:rPr lang="en-US" b="1" dirty="0"/>
              <a:t>ChatGPT Prompt: </a:t>
            </a:r>
            <a:r>
              <a:rPr lang="en-US" dirty="0"/>
              <a:t>What changes could Minnesota make to the K-12 curriculum to create more tech workers?</a:t>
            </a:r>
          </a:p>
        </p:txBody>
      </p:sp>
      <p:sp>
        <p:nvSpPr>
          <p:cNvPr id="4" name="Slide Number Placeholder 3">
            <a:extLst>
              <a:ext uri="{FF2B5EF4-FFF2-40B4-BE49-F238E27FC236}">
                <a16:creationId xmlns:a16="http://schemas.microsoft.com/office/drawing/2014/main" id="{8AEC6915-ED1E-92E0-5B5D-D0C62285732F}"/>
              </a:ext>
            </a:extLst>
          </p:cNvPr>
          <p:cNvSpPr>
            <a:spLocks noGrp="1"/>
          </p:cNvSpPr>
          <p:nvPr>
            <p:ph type="sldNum" sz="quarter" idx="12"/>
          </p:nvPr>
        </p:nvSpPr>
        <p:spPr/>
        <p:txBody>
          <a:bodyPr/>
          <a:lstStyle/>
          <a:p>
            <a:fld id="{E4E17628-BB69-494D-BA8C-C14032583637}" type="slidenum">
              <a:rPr lang="en-US" smtClean="0"/>
              <a:t>26</a:t>
            </a:fld>
            <a:endParaRPr lang="en-US"/>
          </a:p>
        </p:txBody>
      </p:sp>
    </p:spTree>
    <p:extLst>
      <p:ext uri="{BB962C8B-B14F-4D97-AF65-F5344CB8AC3E}">
        <p14:creationId xmlns:p14="http://schemas.microsoft.com/office/powerpoint/2010/main" val="37294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D9-8990-1097-D1F9-252CBFD2A0EC}"/>
              </a:ext>
            </a:extLst>
          </p:cNvPr>
          <p:cNvSpPr>
            <a:spLocks noGrp="1"/>
          </p:cNvSpPr>
          <p:nvPr>
            <p:ph type="title"/>
          </p:nvPr>
        </p:nvSpPr>
        <p:spPr/>
        <p:txBody>
          <a:bodyPr/>
          <a:lstStyle/>
          <a:p>
            <a:r>
              <a:rPr lang="en-US" dirty="0"/>
              <a:t>Results: 1 of 3</a:t>
            </a:r>
          </a:p>
        </p:txBody>
      </p:sp>
      <p:sp>
        <p:nvSpPr>
          <p:cNvPr id="3" name="Content Placeholder 2">
            <a:extLst>
              <a:ext uri="{FF2B5EF4-FFF2-40B4-BE49-F238E27FC236}">
                <a16:creationId xmlns:a16="http://schemas.microsoft.com/office/drawing/2014/main" id="{147D738F-1B0D-E555-20E4-80DC7697269D}"/>
              </a:ext>
            </a:extLst>
          </p:cNvPr>
          <p:cNvSpPr>
            <a:spLocks noGrp="1"/>
          </p:cNvSpPr>
          <p:nvPr>
            <p:ph idx="1"/>
          </p:nvPr>
        </p:nvSpPr>
        <p:spPr>
          <a:xfrm>
            <a:off x="838200" y="1359276"/>
            <a:ext cx="10515600" cy="4838323"/>
          </a:xfrm>
        </p:spPr>
        <p:txBody>
          <a:bodyPr>
            <a:normAutofit fontScale="77500" lnSpcReduction="20000"/>
          </a:bodyPr>
          <a:lstStyle/>
          <a:p>
            <a:pPr marL="0" indent="0" algn="l">
              <a:buNone/>
            </a:pPr>
            <a:r>
              <a:rPr lang="en-US" sz="3100" b="0" i="0" dirty="0">
                <a:effectLst/>
                <a:latin typeface="Söhne"/>
              </a:rPr>
              <a:t>To create more tech workers and foster a tech-ready generation in Minnesota's K-12 system, the state could consider implementing the following changes to the curriculum:</a:t>
            </a:r>
          </a:p>
          <a:p>
            <a:pPr marL="514350" indent="-514350" algn="l">
              <a:buFont typeface="+mj-lt"/>
              <a:buAutoNum type="arabicPeriod"/>
            </a:pPr>
            <a:r>
              <a:rPr lang="en-US" sz="3100" b="1" i="0" dirty="0">
                <a:effectLst/>
                <a:latin typeface="Söhne"/>
              </a:rPr>
              <a:t>Early Introduction to Computer Science</a:t>
            </a:r>
            <a:r>
              <a:rPr lang="en-US" sz="3100" b="0" i="0" dirty="0">
                <a:effectLst/>
                <a:latin typeface="Söhne"/>
              </a:rPr>
              <a:t>: Start with basic coding and computer literacy classes in elementary school. This helps children become familiar with tech concepts from a young age.</a:t>
            </a:r>
          </a:p>
          <a:p>
            <a:pPr marL="514350" indent="-514350" algn="l">
              <a:buFont typeface="+mj-lt"/>
              <a:buAutoNum type="arabicPeriod"/>
            </a:pPr>
            <a:r>
              <a:rPr lang="en-US" sz="3100" b="1" i="0" dirty="0">
                <a:effectLst/>
                <a:latin typeface="Söhne"/>
              </a:rPr>
              <a:t>Enhanced Tech Curriculum</a:t>
            </a:r>
            <a:r>
              <a:rPr lang="en-US" sz="3100" b="0" i="0" dirty="0">
                <a:effectLst/>
                <a:latin typeface="Söhne"/>
              </a:rPr>
              <a:t>: In middle and high school, offer courses in programming languages, web development, app development, data science, and more.</a:t>
            </a:r>
          </a:p>
          <a:p>
            <a:pPr marL="514350" indent="-514350" algn="l">
              <a:buFont typeface="+mj-lt"/>
              <a:buAutoNum type="arabicPeriod"/>
            </a:pPr>
            <a:r>
              <a:rPr lang="en-US" sz="3100" b="1" i="0" dirty="0">
                <a:effectLst/>
                <a:latin typeface="Söhne"/>
              </a:rPr>
              <a:t>Project-Based Learning</a:t>
            </a:r>
            <a:r>
              <a:rPr lang="en-US" sz="3100" b="0" i="0" dirty="0">
                <a:effectLst/>
                <a:latin typeface="Söhne"/>
              </a:rPr>
              <a:t>: Introduce tech-based projects that allow students to solve real-world problems. This gives students practical experience and helps them understand the real-world applications of their knowledge.</a:t>
            </a:r>
          </a:p>
          <a:p>
            <a:pPr marL="514350" indent="-514350" algn="l">
              <a:buFont typeface="+mj-lt"/>
              <a:buAutoNum type="arabicPeriod"/>
            </a:pPr>
            <a:r>
              <a:rPr lang="en-US" sz="3100" b="1" i="0" dirty="0">
                <a:effectLst/>
                <a:latin typeface="Söhne"/>
              </a:rPr>
              <a:t>Tech Clubs and Competitions</a:t>
            </a:r>
            <a:r>
              <a:rPr lang="en-US" sz="3100" b="0" i="0" dirty="0">
                <a:effectLst/>
                <a:latin typeface="Söhne"/>
              </a:rPr>
              <a:t>: Encourage schools to offer extracurricular activities such as coding clubs, robotics teams, and participation in national and international tech competitions.</a:t>
            </a:r>
          </a:p>
          <a:p>
            <a:pPr marL="0" indent="0">
              <a:buNone/>
            </a:pPr>
            <a:endParaRPr lang="en-US" dirty="0"/>
          </a:p>
        </p:txBody>
      </p:sp>
      <p:sp>
        <p:nvSpPr>
          <p:cNvPr id="4" name="Slide Number Placeholder 3">
            <a:extLst>
              <a:ext uri="{FF2B5EF4-FFF2-40B4-BE49-F238E27FC236}">
                <a16:creationId xmlns:a16="http://schemas.microsoft.com/office/drawing/2014/main" id="{7D6F23DF-62BE-BAD6-306B-CC290D02802A}"/>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34294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214-F3CE-13EA-5CD8-D0A0538B40F2}"/>
              </a:ext>
            </a:extLst>
          </p:cNvPr>
          <p:cNvSpPr>
            <a:spLocks noGrp="1"/>
          </p:cNvSpPr>
          <p:nvPr>
            <p:ph type="title"/>
          </p:nvPr>
        </p:nvSpPr>
        <p:spPr/>
        <p:txBody>
          <a:bodyPr/>
          <a:lstStyle/>
          <a:p>
            <a:r>
              <a:rPr lang="en-US" dirty="0"/>
              <a:t>Results: 2 of 3</a:t>
            </a:r>
          </a:p>
        </p:txBody>
      </p:sp>
      <p:sp>
        <p:nvSpPr>
          <p:cNvPr id="3" name="Content Placeholder 2">
            <a:extLst>
              <a:ext uri="{FF2B5EF4-FFF2-40B4-BE49-F238E27FC236}">
                <a16:creationId xmlns:a16="http://schemas.microsoft.com/office/drawing/2014/main" id="{B89A56C2-61D8-2F79-9A19-27D9886A90B3}"/>
              </a:ext>
            </a:extLst>
          </p:cNvPr>
          <p:cNvSpPr>
            <a:spLocks noGrp="1"/>
          </p:cNvSpPr>
          <p:nvPr>
            <p:ph idx="1"/>
          </p:nvPr>
        </p:nvSpPr>
        <p:spPr/>
        <p:txBody>
          <a:bodyPr>
            <a:normAutofit fontScale="92500" lnSpcReduction="20000"/>
          </a:bodyPr>
          <a:lstStyle/>
          <a:p>
            <a:pPr marL="514350" indent="-514350" algn="l">
              <a:buFont typeface="+mj-lt"/>
              <a:buAutoNum type="arabicPeriod" startAt="5"/>
            </a:pPr>
            <a:r>
              <a:rPr lang="en-US" b="1" i="0" dirty="0">
                <a:effectLst/>
                <a:latin typeface="Söhne"/>
              </a:rPr>
              <a:t>Professional Development for Teachers</a:t>
            </a:r>
            <a:r>
              <a:rPr lang="en-US" b="0" i="0" dirty="0">
                <a:effectLst/>
                <a:latin typeface="Söhne"/>
              </a:rPr>
              <a:t>: Regularly train teachers to ensure they are up-to-date with the latest tech advancements and can effectively teach these concepts to students.</a:t>
            </a:r>
          </a:p>
          <a:p>
            <a:pPr marL="514350" indent="-514350" algn="l">
              <a:buFont typeface="+mj-lt"/>
              <a:buAutoNum type="arabicPeriod" startAt="5"/>
            </a:pPr>
            <a:r>
              <a:rPr lang="en-US" b="1" i="0" dirty="0">
                <a:effectLst/>
                <a:latin typeface="Söhne"/>
              </a:rPr>
              <a:t>Partnerships with Tech Companies</a:t>
            </a:r>
            <a:r>
              <a:rPr lang="en-US" b="0" i="0" dirty="0">
                <a:effectLst/>
                <a:latin typeface="Söhne"/>
              </a:rPr>
              <a:t>: Collaborate with tech companies for internships, mentorship programs, and guest lectures. This gives students exposure to the tech industry and potential career paths.</a:t>
            </a:r>
          </a:p>
          <a:p>
            <a:pPr marL="514350" indent="-514350" algn="l">
              <a:buFont typeface="+mj-lt"/>
              <a:buAutoNum type="arabicPeriod" startAt="5"/>
            </a:pPr>
            <a:r>
              <a:rPr lang="en-US" b="1" i="0" dirty="0">
                <a:effectLst/>
                <a:latin typeface="Söhne"/>
              </a:rPr>
              <a:t>Tech Career Awareness</a:t>
            </a:r>
            <a:r>
              <a:rPr lang="en-US" b="0" i="0" dirty="0">
                <a:effectLst/>
                <a:latin typeface="Söhne"/>
              </a:rPr>
              <a:t>: Introduce students to the variety of tech careers available, from software engineering to UI/UX design to cybersecurity, through career fairs and talks.</a:t>
            </a:r>
          </a:p>
          <a:p>
            <a:pPr marL="514350" indent="-514350" algn="l">
              <a:buFont typeface="+mj-lt"/>
              <a:buAutoNum type="arabicPeriod" startAt="5"/>
            </a:pPr>
            <a:r>
              <a:rPr lang="en-US" b="1" i="0" dirty="0">
                <a:effectLst/>
                <a:latin typeface="Söhne"/>
              </a:rPr>
              <a:t>Incorporate Soft Skills</a:t>
            </a:r>
            <a:r>
              <a:rPr lang="en-US" b="0" i="0" dirty="0">
                <a:effectLst/>
                <a:latin typeface="Söhne"/>
              </a:rPr>
              <a:t>: While technical knowledge is crucial, soft skills like problem-solving, critical thinking, teamwork, and communication are also essential in the tech industry. Make sure these are part of the curriculum.</a:t>
            </a:r>
          </a:p>
          <a:p>
            <a:pPr marL="0" indent="0">
              <a:buNone/>
            </a:pPr>
            <a:endParaRPr lang="en-US" dirty="0"/>
          </a:p>
        </p:txBody>
      </p:sp>
      <p:sp>
        <p:nvSpPr>
          <p:cNvPr id="4" name="Slide Number Placeholder 3">
            <a:extLst>
              <a:ext uri="{FF2B5EF4-FFF2-40B4-BE49-F238E27FC236}">
                <a16:creationId xmlns:a16="http://schemas.microsoft.com/office/drawing/2014/main" id="{6C24AD5C-0396-F552-1B22-593BC2BE5C90}"/>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35865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B2FE-ED3D-D8CE-3C77-F6187AF4AAEF}"/>
              </a:ext>
            </a:extLst>
          </p:cNvPr>
          <p:cNvSpPr>
            <a:spLocks noGrp="1"/>
          </p:cNvSpPr>
          <p:nvPr>
            <p:ph type="title"/>
          </p:nvPr>
        </p:nvSpPr>
        <p:spPr/>
        <p:txBody>
          <a:bodyPr/>
          <a:lstStyle/>
          <a:p>
            <a:r>
              <a:rPr lang="en-US" dirty="0"/>
              <a:t>Results: 3 of 3</a:t>
            </a:r>
          </a:p>
        </p:txBody>
      </p:sp>
      <p:sp>
        <p:nvSpPr>
          <p:cNvPr id="3" name="Content Placeholder 2">
            <a:extLst>
              <a:ext uri="{FF2B5EF4-FFF2-40B4-BE49-F238E27FC236}">
                <a16:creationId xmlns:a16="http://schemas.microsoft.com/office/drawing/2014/main" id="{382B0AC8-DEEE-17CF-F727-3CE56C1566BA}"/>
              </a:ext>
            </a:extLst>
          </p:cNvPr>
          <p:cNvSpPr>
            <a:spLocks noGrp="1"/>
          </p:cNvSpPr>
          <p:nvPr>
            <p:ph idx="1"/>
          </p:nvPr>
        </p:nvSpPr>
        <p:spPr/>
        <p:txBody>
          <a:bodyPr>
            <a:normAutofit fontScale="85000" lnSpcReduction="20000"/>
          </a:bodyPr>
          <a:lstStyle/>
          <a:p>
            <a:pPr marL="514350" indent="-514350" algn="l">
              <a:buFont typeface="+mj-lt"/>
              <a:buAutoNum type="arabicPeriod" startAt="9"/>
            </a:pPr>
            <a:r>
              <a:rPr lang="en-US" b="1" i="0" dirty="0">
                <a:effectLst/>
                <a:latin typeface="Söhne"/>
              </a:rPr>
              <a:t>Diversity and Inclusion</a:t>
            </a:r>
            <a:r>
              <a:rPr lang="en-US" b="0" i="0" dirty="0">
                <a:effectLst/>
                <a:latin typeface="Söhne"/>
              </a:rPr>
              <a:t>: Ensure that tech education is inclusive and promotes diversity. Reach out to underrepresented groups in tech, including girls, minority students, and those from low-income backgrounds.</a:t>
            </a:r>
          </a:p>
          <a:p>
            <a:pPr marL="514350" indent="-514350" algn="l">
              <a:buFont typeface="+mj-lt"/>
              <a:buAutoNum type="arabicPeriod" startAt="9"/>
            </a:pPr>
            <a:r>
              <a:rPr lang="en-US" b="1" i="0" dirty="0">
                <a:effectLst/>
                <a:latin typeface="Söhne"/>
              </a:rPr>
              <a:t>Update Infrastructure</a:t>
            </a:r>
            <a:r>
              <a:rPr lang="en-US" b="0" i="0" dirty="0">
                <a:effectLst/>
                <a:latin typeface="Söhne"/>
              </a:rPr>
              <a:t>: Ensure schools have the necessary infrastructure, including updated computers, software, and fast internet connectivity, to support tech education.</a:t>
            </a:r>
          </a:p>
          <a:p>
            <a:pPr marL="514350" indent="-514350" algn="l">
              <a:buFont typeface="+mj-lt"/>
              <a:buAutoNum type="arabicPeriod" startAt="9"/>
            </a:pPr>
            <a:r>
              <a:rPr lang="en-US" b="1" i="0" dirty="0">
                <a:effectLst/>
                <a:latin typeface="Söhne"/>
              </a:rPr>
              <a:t>Hands-on Experiences</a:t>
            </a:r>
            <a:r>
              <a:rPr lang="en-US" b="0" i="0" dirty="0">
                <a:effectLst/>
                <a:latin typeface="Söhne"/>
              </a:rPr>
              <a:t>: Incorporate more hands-on experiences like field trips to tech companies, hackathons, and workshops.</a:t>
            </a:r>
          </a:p>
          <a:p>
            <a:pPr marL="514350" indent="-514350" algn="l">
              <a:buFont typeface="+mj-lt"/>
              <a:buAutoNum type="arabicPeriod" startAt="9"/>
            </a:pPr>
            <a:r>
              <a:rPr lang="en-US" b="1" i="0" dirty="0">
                <a:effectLst/>
                <a:latin typeface="Söhne"/>
              </a:rPr>
              <a:t>Online Resources</a:t>
            </a:r>
            <a:r>
              <a:rPr lang="en-US" b="0" i="0" dirty="0">
                <a:effectLst/>
                <a:latin typeface="Söhne"/>
              </a:rPr>
              <a:t>: Provide students with access to online resources and platforms where they can learn at their own pace, practice coding, and take on challenges.</a:t>
            </a:r>
          </a:p>
          <a:p>
            <a:pPr marL="514350" indent="-514350" algn="l">
              <a:buFont typeface="+mj-lt"/>
              <a:buAutoNum type="arabicPeriod" startAt="9"/>
            </a:pPr>
            <a:r>
              <a:rPr lang="en-US" b="1" i="0" dirty="0">
                <a:effectLst/>
                <a:latin typeface="Söhne"/>
              </a:rPr>
              <a:t>Continuous Evaluation</a:t>
            </a:r>
            <a:r>
              <a:rPr lang="en-US" b="0" i="0" dirty="0">
                <a:effectLst/>
                <a:latin typeface="Söhne"/>
              </a:rPr>
              <a:t>: Regularly assess and update the tech curriculum to ensure it aligns with industry needs and advancements.</a:t>
            </a:r>
          </a:p>
          <a:p>
            <a:pPr marL="514350" indent="-51435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A1E187FC-2FD6-82EE-6542-D00DC481E593}"/>
              </a:ext>
            </a:extLst>
          </p:cNvPr>
          <p:cNvSpPr>
            <a:spLocks noGrp="1"/>
          </p:cNvSpPr>
          <p:nvPr>
            <p:ph type="sldNum" sz="quarter" idx="12"/>
          </p:nvPr>
        </p:nvSpPr>
        <p:spPr/>
        <p:txBody>
          <a:bodyPr/>
          <a:lstStyle/>
          <a:p>
            <a:fld id="{E4E17628-BB69-494D-BA8C-C14032583637}" type="slidenum">
              <a:rPr lang="en-US" smtClean="0"/>
              <a:t>29</a:t>
            </a:fld>
            <a:endParaRPr lang="en-US"/>
          </a:p>
        </p:txBody>
      </p:sp>
    </p:spTree>
    <p:extLst>
      <p:ext uri="{BB962C8B-B14F-4D97-AF65-F5344CB8AC3E}">
        <p14:creationId xmlns:p14="http://schemas.microsoft.com/office/powerpoint/2010/main" val="342025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8BDA-A253-A8A3-0FBB-6E1327289F38}"/>
              </a:ext>
            </a:extLst>
          </p:cNvPr>
          <p:cNvSpPr>
            <a:spLocks noGrp="1"/>
          </p:cNvSpPr>
          <p:nvPr>
            <p:ph type="title"/>
          </p:nvPr>
        </p:nvSpPr>
        <p:spPr/>
        <p:txBody>
          <a:bodyPr/>
          <a:lstStyle/>
          <a:p>
            <a:r>
              <a:rPr lang="en-US" dirty="0"/>
              <a:t>Audience Questions</a:t>
            </a:r>
          </a:p>
        </p:txBody>
      </p:sp>
      <p:sp>
        <p:nvSpPr>
          <p:cNvPr id="3" name="Content Placeholder 2">
            <a:extLst>
              <a:ext uri="{FF2B5EF4-FFF2-40B4-BE49-F238E27FC236}">
                <a16:creationId xmlns:a16="http://schemas.microsoft.com/office/drawing/2014/main" id="{CA0CC18B-2CB8-12D3-7E5F-56A3A0B20347}"/>
              </a:ext>
            </a:extLst>
          </p:cNvPr>
          <p:cNvSpPr>
            <a:spLocks noGrp="1"/>
          </p:cNvSpPr>
          <p:nvPr>
            <p:ph idx="1"/>
          </p:nvPr>
        </p:nvSpPr>
        <p:spPr/>
        <p:txBody>
          <a:bodyPr/>
          <a:lstStyle/>
          <a:p>
            <a:r>
              <a:rPr lang="en-US" dirty="0"/>
              <a:t>How many people have used generative AI (ChatGPT)?</a:t>
            </a:r>
          </a:p>
          <a:p>
            <a:r>
              <a:rPr lang="en-US" dirty="0"/>
              <a:t>How many people have found it useful?</a:t>
            </a:r>
          </a:p>
          <a:p>
            <a:r>
              <a:rPr lang="en-US" dirty="0"/>
              <a:t>How many people use it every day?</a:t>
            </a:r>
          </a:p>
          <a:p>
            <a:r>
              <a:rPr lang="en-US" dirty="0"/>
              <a:t>How many people use the “Pro” version ($20/month)?</a:t>
            </a:r>
          </a:p>
          <a:p>
            <a:r>
              <a:rPr lang="en-US" dirty="0"/>
              <a:t>How many people use ChatGPT Advanced Data Analytics?</a:t>
            </a:r>
          </a:p>
        </p:txBody>
      </p:sp>
      <p:sp>
        <p:nvSpPr>
          <p:cNvPr id="4" name="Slide Number Placeholder 3">
            <a:extLst>
              <a:ext uri="{FF2B5EF4-FFF2-40B4-BE49-F238E27FC236}">
                <a16:creationId xmlns:a16="http://schemas.microsoft.com/office/drawing/2014/main" id="{468E11CE-A18F-607F-8279-926598FE7F79}"/>
              </a:ext>
            </a:extLst>
          </p:cNvPr>
          <p:cNvSpPr>
            <a:spLocks noGrp="1"/>
          </p:cNvSpPr>
          <p:nvPr>
            <p:ph type="sldNum" sz="quarter" idx="12"/>
          </p:nvPr>
        </p:nvSpPr>
        <p:spPr/>
        <p:txBody>
          <a:bodyPr/>
          <a:lstStyle/>
          <a:p>
            <a:fld id="{E4E17628-BB69-494D-BA8C-C14032583637}" type="slidenum">
              <a:rPr lang="en-US" smtClean="0"/>
              <a:t>3</a:t>
            </a:fld>
            <a:endParaRPr lang="en-US"/>
          </a:p>
        </p:txBody>
      </p:sp>
    </p:spTree>
    <p:extLst>
      <p:ext uri="{BB962C8B-B14F-4D97-AF65-F5344CB8AC3E}">
        <p14:creationId xmlns:p14="http://schemas.microsoft.com/office/powerpoint/2010/main" val="292124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820-D140-C3E8-B623-32D1E3C6639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8AE0BF8-B4A9-8D97-574D-AD323AD18E7B}"/>
              </a:ext>
            </a:extLst>
          </p:cNvPr>
          <p:cNvSpPr>
            <a:spLocks noGrp="1"/>
          </p:cNvSpPr>
          <p:nvPr>
            <p:ph idx="1"/>
          </p:nvPr>
        </p:nvSpPr>
        <p:spPr/>
        <p:txBody>
          <a:bodyPr/>
          <a:lstStyle/>
          <a:p>
            <a:pPr marL="0" indent="0">
              <a:buNone/>
            </a:pPr>
            <a:r>
              <a:rPr lang="en-US" b="0" i="0" dirty="0">
                <a:effectLst/>
                <a:latin typeface="Söhne"/>
              </a:rPr>
              <a:t>By implementing these changes and continually evaluating the curriculum's effectiveness, Minnesota can foster a tech-savvy generation ready to take on roles in the ever-evolving tech industry.</a:t>
            </a:r>
            <a:endParaRPr lang="en-US" dirty="0"/>
          </a:p>
        </p:txBody>
      </p:sp>
      <p:sp>
        <p:nvSpPr>
          <p:cNvPr id="4" name="Slide Number Placeholder 3">
            <a:extLst>
              <a:ext uri="{FF2B5EF4-FFF2-40B4-BE49-F238E27FC236}">
                <a16:creationId xmlns:a16="http://schemas.microsoft.com/office/drawing/2014/main" id="{E47F7A82-8C90-4618-FF61-929A4024E0D9}"/>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5752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FCB-80AD-00EF-8B68-F80A5CDAB74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D262779-D717-FD3D-87D1-307CDF6E201B}"/>
              </a:ext>
            </a:extLst>
          </p:cNvPr>
          <p:cNvSpPr>
            <a:spLocks noGrp="1"/>
          </p:cNvSpPr>
          <p:nvPr>
            <p:ph idx="1"/>
          </p:nvPr>
        </p:nvSpPr>
        <p:spPr/>
        <p:txBody>
          <a:bodyPr/>
          <a:lstStyle/>
          <a:p>
            <a:r>
              <a:rPr lang="en-US" dirty="0"/>
              <a:t>Code Savvy: </a:t>
            </a:r>
            <a:r>
              <a:rPr lang="en-US" dirty="0">
                <a:hlinkClick r:id="rId2"/>
              </a:rPr>
              <a:t>https://www.codesavvy.org</a:t>
            </a:r>
            <a:endParaRPr lang="en-US" dirty="0"/>
          </a:p>
          <a:p>
            <a:r>
              <a:rPr lang="en-US" dirty="0"/>
              <a:t>Generative AI for Teachers: </a:t>
            </a:r>
            <a:r>
              <a:rPr lang="en-US" dirty="0">
                <a:hlinkClick r:id="rId3"/>
              </a:rPr>
              <a:t>https://www.coderdojotc.org/chatgpt-for-teachers/</a:t>
            </a:r>
            <a:endParaRPr lang="en-US" dirty="0"/>
          </a:p>
        </p:txBody>
      </p:sp>
      <p:sp>
        <p:nvSpPr>
          <p:cNvPr id="4" name="Slide Number Placeholder 3">
            <a:extLst>
              <a:ext uri="{FF2B5EF4-FFF2-40B4-BE49-F238E27FC236}">
                <a16:creationId xmlns:a16="http://schemas.microsoft.com/office/drawing/2014/main" id="{3DACD17D-460B-A237-7BCA-F36E08AD4EBE}"/>
              </a:ext>
            </a:extLst>
          </p:cNvPr>
          <p:cNvSpPr>
            <a:spLocks noGrp="1"/>
          </p:cNvSpPr>
          <p:nvPr>
            <p:ph type="sldNum" sz="quarter" idx="12"/>
          </p:nvPr>
        </p:nvSpPr>
        <p:spPr/>
        <p:txBody>
          <a:bodyPr/>
          <a:lstStyle/>
          <a:p>
            <a:fld id="{E4E17628-BB69-494D-BA8C-C14032583637}" type="slidenum">
              <a:rPr lang="en-US" smtClean="0"/>
              <a:t>31</a:t>
            </a:fld>
            <a:endParaRPr lang="en-US"/>
          </a:p>
        </p:txBody>
      </p:sp>
    </p:spTree>
    <p:extLst>
      <p:ext uri="{BB962C8B-B14F-4D97-AF65-F5344CB8AC3E}">
        <p14:creationId xmlns:p14="http://schemas.microsoft.com/office/powerpoint/2010/main" val="163484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985500" cy="3749293"/>
          </a:xfrm>
        </p:spPr>
        <p:txBody>
          <a:bodyPr>
            <a:normAutofit lnSpcReduction="10000"/>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r>
              <a:rPr lang="en-US" sz="2800" dirty="0"/>
              <a:t>Slides: </a:t>
            </a:r>
            <a:r>
              <a:rPr lang="en-US" sz="2800" dirty="0">
                <a:hlinkClick r:id="rId4"/>
              </a:rPr>
              <a:t>https://github.com/CoderDojoTC/ai-racing-league/blob/master/slides/AI-Assisted-Learning.pptx</a:t>
            </a:r>
            <a:endParaRPr lang="en-US" sz="2800" dirty="0"/>
          </a:p>
          <a:p>
            <a:pPr marL="0" indent="0">
              <a:buNone/>
            </a:pP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32</a:t>
            </a:fld>
            <a:endParaRPr lang="en-US"/>
          </a:p>
        </p:txBody>
      </p:sp>
    </p:spTree>
    <p:extLst>
      <p:ext uri="{BB962C8B-B14F-4D97-AF65-F5344CB8AC3E}">
        <p14:creationId xmlns:p14="http://schemas.microsoft.com/office/powerpoint/2010/main" val="1185189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walking through a building&#10;&#10;Description automatically generated">
            <a:extLst>
              <a:ext uri="{FF2B5EF4-FFF2-40B4-BE49-F238E27FC236}">
                <a16:creationId xmlns:a16="http://schemas.microsoft.com/office/drawing/2014/main" id="{94CE8059-F683-AE9C-0617-04FABA2F48F0}"/>
              </a:ext>
            </a:extLst>
          </p:cNvPr>
          <p:cNvPicPr>
            <a:picLocks noChangeAspect="1"/>
          </p:cNvPicPr>
          <p:nvPr/>
        </p:nvPicPr>
        <p:blipFill rotWithShape="1">
          <a:blip r:embed="rId2"/>
          <a:srcRect t="35390" b="23053"/>
          <a:stretch/>
        </p:blipFill>
        <p:spPr>
          <a:xfrm>
            <a:off x="0" y="1"/>
            <a:ext cx="12192000" cy="2533338"/>
          </a:xfrm>
          <a:prstGeom prst="rect">
            <a:avLst/>
          </a:prstGeom>
        </p:spPr>
      </p:pic>
      <p:sp>
        <p:nvSpPr>
          <p:cNvPr id="7" name="Rectangle 6">
            <a:extLst>
              <a:ext uri="{FF2B5EF4-FFF2-40B4-BE49-F238E27FC236}">
                <a16:creationId xmlns:a16="http://schemas.microsoft.com/office/drawing/2014/main" id="{0F99B5D7-56EB-C442-6E8B-966C585CC293}"/>
              </a:ext>
            </a:extLst>
          </p:cNvPr>
          <p:cNvSpPr/>
          <p:nvPr/>
        </p:nvSpPr>
        <p:spPr>
          <a:xfrm>
            <a:off x="1" y="0"/>
            <a:ext cx="12191999" cy="2533339"/>
          </a:xfrm>
          <a:prstGeom prst="rect">
            <a:avLst/>
          </a:prstGeom>
          <a:solidFill>
            <a:schemeClr val="bg1">
              <a:alpha val="5374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C5B72EE-5DE0-4C40-A4C7-063A138BC722}"/>
              </a:ext>
            </a:extLst>
          </p:cNvPr>
          <p:cNvSpPr txBox="1">
            <a:spLocks/>
          </p:cNvSpPr>
          <p:nvPr/>
        </p:nvSpPr>
        <p:spPr>
          <a:xfrm>
            <a:off x="579620" y="1616494"/>
            <a:ext cx="11032760" cy="6523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Franklin Gothic Medium" panose="020B0603020102020204" pitchFamily="34" charset="0"/>
                <a:cs typeface="Aharoni" panose="02010803020104030203" pitchFamily="2" charset="-79"/>
              </a:rPr>
              <a:t>SHARE YOUR THOUGHTS ON TECH TALENT</a:t>
            </a:r>
          </a:p>
        </p:txBody>
      </p:sp>
      <p:pic>
        <p:nvPicPr>
          <p:cNvPr id="10" name="Picture 9" descr="A qr code with a few black squares&#10;&#10;Description automatically generated">
            <a:extLst>
              <a:ext uri="{FF2B5EF4-FFF2-40B4-BE49-F238E27FC236}">
                <a16:creationId xmlns:a16="http://schemas.microsoft.com/office/drawing/2014/main" id="{43DC50F0-8072-7849-D6C5-9117A695A809}"/>
              </a:ext>
            </a:extLst>
          </p:cNvPr>
          <p:cNvPicPr>
            <a:picLocks noChangeAspect="1"/>
          </p:cNvPicPr>
          <p:nvPr/>
        </p:nvPicPr>
        <p:blipFill>
          <a:blip r:embed="rId3"/>
          <a:stretch>
            <a:fillRect/>
          </a:stretch>
        </p:blipFill>
        <p:spPr>
          <a:xfrm>
            <a:off x="4960544" y="4103510"/>
            <a:ext cx="2270912" cy="2270912"/>
          </a:xfrm>
          <a:prstGeom prst="rect">
            <a:avLst/>
          </a:prstGeom>
        </p:spPr>
      </p:pic>
      <p:sp>
        <p:nvSpPr>
          <p:cNvPr id="11" name="TextBox 10">
            <a:extLst>
              <a:ext uri="{FF2B5EF4-FFF2-40B4-BE49-F238E27FC236}">
                <a16:creationId xmlns:a16="http://schemas.microsoft.com/office/drawing/2014/main" id="{0D1CD075-5EF6-E867-9BDB-516B8BEF8F01}"/>
              </a:ext>
            </a:extLst>
          </p:cNvPr>
          <p:cNvSpPr txBox="1"/>
          <p:nvPr/>
        </p:nvSpPr>
        <p:spPr>
          <a:xfrm>
            <a:off x="749508" y="2841371"/>
            <a:ext cx="11047751" cy="954107"/>
          </a:xfrm>
          <a:prstGeom prst="rect">
            <a:avLst/>
          </a:prstGeom>
          <a:noFill/>
        </p:spPr>
        <p:txBody>
          <a:bodyPr wrap="square" rtlCol="0">
            <a:spAutoFit/>
          </a:bodyPr>
          <a:lstStyle/>
          <a:p>
            <a:pPr algn="ctr"/>
            <a:r>
              <a:rPr lang="en-US" sz="2800" dirty="0">
                <a:latin typeface="Corbel" panose="020B0503020204020204" pitchFamily="34" charset="0"/>
              </a:rPr>
              <a:t>Let us know what you thought of this session by filling out a short survey! Your feedback helps us build the best experience possible for you.</a:t>
            </a:r>
          </a:p>
        </p:txBody>
      </p:sp>
      <p:pic>
        <p:nvPicPr>
          <p:cNvPr id="4" name="Picture 3" descr="A screen shot of a computer&#10;&#10;Description automatically generated">
            <a:extLst>
              <a:ext uri="{FF2B5EF4-FFF2-40B4-BE49-F238E27FC236}">
                <a16:creationId xmlns:a16="http://schemas.microsoft.com/office/drawing/2014/main" id="{48D8B9B0-5950-E8D3-8EFD-76B081BDD99C}"/>
              </a:ext>
            </a:extLst>
          </p:cNvPr>
          <p:cNvPicPr>
            <a:picLocks noChangeAspect="1"/>
          </p:cNvPicPr>
          <p:nvPr/>
        </p:nvPicPr>
        <p:blipFill>
          <a:blip r:embed="rId4"/>
          <a:stretch>
            <a:fillRect/>
          </a:stretch>
        </p:blipFill>
        <p:spPr>
          <a:xfrm>
            <a:off x="4902034" y="259886"/>
            <a:ext cx="2387933" cy="879366"/>
          </a:xfrm>
          <a:prstGeom prst="rect">
            <a:avLst/>
          </a:prstGeom>
        </p:spPr>
      </p:pic>
    </p:spTree>
    <p:extLst>
      <p:ext uri="{BB962C8B-B14F-4D97-AF65-F5344CB8AC3E}">
        <p14:creationId xmlns:p14="http://schemas.microsoft.com/office/powerpoint/2010/main" val="286982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36307" y="1287860"/>
            <a:ext cx="8545360" cy="4341214"/>
          </a:xfrm>
        </p:spPr>
        <p:txBody>
          <a:bodyPr>
            <a:normAutofit fontScale="92500" lnSpcReduction="1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Former Senior Distinguished Engineer working for Optum (UHG)</a:t>
            </a:r>
          </a:p>
          <a:p>
            <a:r>
              <a:rPr lang="en-US" sz="2000" dirty="0"/>
              <a:t>Built the worlds largest healthcare knowledge graph at Optum</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Volunteer with Code Savvy since 2014</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879064" y="5788432"/>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0760" y="5543312"/>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4</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29782" y="5500257"/>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1510840" y="5720534"/>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2678439" y="5587184"/>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039-ED5B-9685-2AFC-9D2B349760A7}"/>
              </a:ext>
            </a:extLst>
          </p:cNvPr>
          <p:cNvSpPr>
            <a:spLocks noGrp="1"/>
          </p:cNvSpPr>
          <p:nvPr>
            <p:ph type="title"/>
          </p:nvPr>
        </p:nvSpPr>
        <p:spPr/>
        <p:txBody>
          <a:bodyPr/>
          <a:lstStyle/>
          <a:p>
            <a:r>
              <a:rPr lang="en-US" dirty="0"/>
              <a:t>AI Racing League</a:t>
            </a:r>
          </a:p>
        </p:txBody>
      </p:sp>
      <p:sp>
        <p:nvSpPr>
          <p:cNvPr id="4" name="Slide Number Placeholder 3">
            <a:extLst>
              <a:ext uri="{FF2B5EF4-FFF2-40B4-BE49-F238E27FC236}">
                <a16:creationId xmlns:a16="http://schemas.microsoft.com/office/drawing/2014/main" id="{3F017ADA-8F0D-D680-E772-907BDD575BAB}"/>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A8056E6E-C217-6C14-2128-074DE53054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70678" y="1430401"/>
            <a:ext cx="9250644" cy="4506123"/>
          </a:xfrm>
          <a:prstGeom prst="rect">
            <a:avLst/>
          </a:prstGeom>
        </p:spPr>
      </p:pic>
      <p:sp>
        <p:nvSpPr>
          <p:cNvPr id="7" name="TextBox 6">
            <a:extLst>
              <a:ext uri="{FF2B5EF4-FFF2-40B4-BE49-F238E27FC236}">
                <a16:creationId xmlns:a16="http://schemas.microsoft.com/office/drawing/2014/main" id="{43978798-ECEA-EDE1-FF79-389B168F2C43}"/>
              </a:ext>
            </a:extLst>
          </p:cNvPr>
          <p:cNvSpPr txBox="1"/>
          <p:nvPr/>
        </p:nvSpPr>
        <p:spPr>
          <a:xfrm>
            <a:off x="6240526" y="6157315"/>
            <a:ext cx="4617803" cy="369332"/>
          </a:xfrm>
          <a:prstGeom prst="rect">
            <a:avLst/>
          </a:prstGeom>
          <a:noFill/>
        </p:spPr>
        <p:txBody>
          <a:bodyPr wrap="none" rtlCol="0">
            <a:spAutoFit/>
          </a:bodyPr>
          <a:lstStyle/>
          <a:p>
            <a:r>
              <a:rPr lang="en-US" dirty="0"/>
              <a:t>https://</a:t>
            </a:r>
            <a:r>
              <a:rPr lang="en-US" dirty="0" err="1"/>
              <a:t>www.coderdojotc.org</a:t>
            </a:r>
            <a:r>
              <a:rPr lang="en-US" dirty="0"/>
              <a:t>/ai-racing-league/</a:t>
            </a:r>
          </a:p>
        </p:txBody>
      </p:sp>
    </p:spTree>
    <p:extLst>
      <p:ext uri="{BB962C8B-B14F-4D97-AF65-F5344CB8AC3E}">
        <p14:creationId xmlns:p14="http://schemas.microsoft.com/office/powerpoint/2010/main" val="395120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normAutofit/>
          </a:bodyPr>
          <a:lstStyle/>
          <a:p>
            <a:r>
              <a:rPr lang="en-US" dirty="0"/>
              <a:t>AI and 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6</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52151" y="1471220"/>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3350" y="1339793"/>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1172179" y="3822809"/>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4314617" y="3156964"/>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772046" y="3151462"/>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1126017" y="5188647"/>
            <a:ext cx="2068708" cy="369332"/>
          </a:xfrm>
          <a:prstGeom prst="rect">
            <a:avLst/>
          </a:prstGeom>
          <a:noFill/>
        </p:spPr>
        <p:txBody>
          <a:bodyPr wrap="none" rtlCol="0">
            <a:spAutoFit/>
          </a:bodyPr>
          <a:lstStyle/>
          <a:p>
            <a:r>
              <a:rPr lang="en-US" b="1" dirty="0"/>
              <a:t>Python 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087114" y="3645162"/>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99244" y="5437974"/>
            <a:ext cx="1903470" cy="369332"/>
          </a:xfrm>
          <a:prstGeom prst="rect">
            <a:avLst/>
          </a:prstGeom>
          <a:noFill/>
        </p:spPr>
        <p:txBody>
          <a:bodyPr wrap="none" rtlCol="0">
            <a:spAutoFit/>
          </a:bodyPr>
          <a:lstStyle/>
          <a:p>
            <a:r>
              <a:rPr lang="en-US" b="1" dirty="0"/>
              <a:t>$19 Python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28057" y="3812930"/>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4052151" y="3812930"/>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563568" y="5373313"/>
            <a:ext cx="1263166" cy="646331"/>
          </a:xfrm>
          <a:prstGeom prst="rect">
            <a:avLst/>
          </a:prstGeom>
          <a:noFill/>
        </p:spPr>
        <p:txBody>
          <a:bodyPr wrap="none" rtlCol="0">
            <a:spAutoFit/>
          </a:bodyPr>
          <a:lstStyle/>
          <a:p>
            <a:pPr algn="ctr"/>
            <a:r>
              <a:rPr lang="en-US" b="1" dirty="0"/>
              <a:t>Python</a:t>
            </a:r>
          </a:p>
          <a:p>
            <a:pPr algn="ctr"/>
            <a:r>
              <a:rPr lang="en-US" b="1" dirty="0"/>
              <a:t>WiFi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702034" y="5255820"/>
            <a:ext cx="1626727" cy="646331"/>
          </a:xfrm>
          <a:prstGeom prst="rect">
            <a:avLst/>
          </a:prstGeom>
          <a:noFill/>
        </p:spPr>
        <p:txBody>
          <a:bodyPr wrap="none" rtlCol="0">
            <a:spAutoFit/>
          </a:bodyPr>
          <a:lstStyle/>
          <a:p>
            <a:pPr algn="ctr"/>
            <a:r>
              <a:rPr lang="en-US" b="1" dirty="0"/>
              <a:t>Python</a:t>
            </a:r>
          </a:p>
          <a:p>
            <a:pPr algn="ctr"/>
            <a:r>
              <a:rPr lang="en-US" b="1" dirty="0"/>
              <a:t>Smart 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18970" y="1433713"/>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718970" y="3096997"/>
            <a:ext cx="2264018" cy="369332"/>
          </a:xfrm>
          <a:prstGeom prst="rect">
            <a:avLst/>
          </a:prstGeom>
          <a:noFill/>
        </p:spPr>
        <p:txBody>
          <a:bodyPr wrap="none" rtlCol="0">
            <a:spAutoFit/>
          </a:bodyPr>
          <a:lstStyle/>
          <a:p>
            <a:r>
              <a:rPr lang="en-US" b="1" dirty="0"/>
              <a:t>Python LED Costumes</a:t>
            </a:r>
          </a:p>
        </p:txBody>
      </p:sp>
    </p:spTree>
    <p:extLst>
      <p:ext uri="{BB962C8B-B14F-4D97-AF65-F5344CB8AC3E}">
        <p14:creationId xmlns:p14="http://schemas.microsoft.com/office/powerpoint/2010/main" val="135101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5D499-C14E-D996-CECC-2BD5B65405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4661" y="330688"/>
            <a:ext cx="7182677" cy="5844225"/>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6BBA887-C250-31E2-8A1B-468675B1FFC9}"/>
              </a:ext>
            </a:extLst>
          </p:cNvPr>
          <p:cNvSpPr>
            <a:spLocks noGrp="1"/>
          </p:cNvSpPr>
          <p:nvPr>
            <p:ph type="title"/>
          </p:nvPr>
        </p:nvSpPr>
        <p:spPr>
          <a:xfrm>
            <a:off x="6470375" y="1131129"/>
            <a:ext cx="4750904" cy="861223"/>
          </a:xfrm>
          <a:solidFill>
            <a:schemeClr val="bg1"/>
          </a:solidFill>
        </p:spPr>
        <p:txBody>
          <a:bodyPr/>
          <a:lstStyle/>
          <a:p>
            <a:r>
              <a:rPr lang="en-US" dirty="0"/>
              <a:t>September 2020!</a:t>
            </a:r>
          </a:p>
        </p:txBody>
      </p:sp>
      <p:sp>
        <p:nvSpPr>
          <p:cNvPr id="4" name="Slide Number Placeholder 3">
            <a:extLst>
              <a:ext uri="{FF2B5EF4-FFF2-40B4-BE49-F238E27FC236}">
                <a16:creationId xmlns:a16="http://schemas.microsoft.com/office/drawing/2014/main" id="{4687C73E-16DC-AF77-5982-699BB4C8B2B4}"/>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6" name="TextBox 5">
            <a:extLst>
              <a:ext uri="{FF2B5EF4-FFF2-40B4-BE49-F238E27FC236}">
                <a16:creationId xmlns:a16="http://schemas.microsoft.com/office/drawing/2014/main" id="{DAFD25B3-9EFF-5D15-EE71-E48870CE61ED}"/>
              </a:ext>
            </a:extLst>
          </p:cNvPr>
          <p:cNvSpPr txBox="1"/>
          <p:nvPr/>
        </p:nvSpPr>
        <p:spPr>
          <a:xfrm>
            <a:off x="3115219" y="6228107"/>
            <a:ext cx="8636147" cy="369332"/>
          </a:xfrm>
          <a:prstGeom prst="rect">
            <a:avLst/>
          </a:prstGeom>
          <a:noFill/>
        </p:spPr>
        <p:txBody>
          <a:bodyPr wrap="none" rtlCol="0">
            <a:spAutoFit/>
          </a:bodyPr>
          <a:lstStyle/>
          <a:p>
            <a:r>
              <a:rPr lang="en-US" dirty="0"/>
              <a:t>https://</a:t>
            </a:r>
            <a:r>
              <a:rPr lang="en-US" dirty="0" err="1"/>
              <a:t>dmccreary.medium.com</a:t>
            </a:r>
            <a:r>
              <a:rPr lang="en-US" dirty="0"/>
              <a:t>/using-al-to-generate-detailed-lesson-plans-29a5af200a6a</a:t>
            </a:r>
          </a:p>
        </p:txBody>
      </p:sp>
    </p:spTree>
    <p:extLst>
      <p:ext uri="{BB962C8B-B14F-4D97-AF65-F5344CB8AC3E}">
        <p14:creationId xmlns:p14="http://schemas.microsoft.com/office/powerpoint/2010/main" val="28619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DB7-FAF5-EDCA-6C68-E150AB4E6013}"/>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28DF0B79-CA4A-935E-A2B2-19AD7856B968}"/>
              </a:ext>
            </a:extLst>
          </p:cNvPr>
          <p:cNvSpPr>
            <a:spLocks noGrp="1"/>
          </p:cNvSpPr>
          <p:nvPr>
            <p:ph idx="1"/>
          </p:nvPr>
        </p:nvSpPr>
        <p:spPr>
          <a:xfrm>
            <a:off x="723900" y="1504050"/>
            <a:ext cx="10515600" cy="4351338"/>
          </a:xfrm>
        </p:spPr>
        <p:txBody>
          <a:bodyPr>
            <a:normAutofit fontScale="92500"/>
          </a:bodyPr>
          <a:lstStyle/>
          <a:p>
            <a:r>
              <a:rPr lang="en-US" i="1" dirty="0"/>
              <a:t>As of 2022, there are roughly </a:t>
            </a:r>
            <a:r>
              <a:rPr lang="en-US" b="1" i="1" dirty="0"/>
              <a:t>110,000</a:t>
            </a:r>
            <a:r>
              <a:rPr lang="en-US" i="1" dirty="0"/>
              <a:t> tech employees in Minnesota</a:t>
            </a:r>
          </a:p>
          <a:p>
            <a:r>
              <a:rPr lang="en-US" i="1" dirty="0"/>
              <a:t>The annual median tech wage is </a:t>
            </a:r>
            <a:r>
              <a:rPr lang="en-US" b="1" i="1" dirty="0"/>
              <a:t>$94,715</a:t>
            </a:r>
          </a:p>
          <a:p>
            <a:r>
              <a:rPr lang="en-US" i="1" dirty="0"/>
              <a:t>In the next 10 years, Minnesota businesses will have to fill </a:t>
            </a:r>
            <a:r>
              <a:rPr lang="en-US" b="1" i="1" dirty="0"/>
              <a:t>81,000</a:t>
            </a:r>
            <a:r>
              <a:rPr lang="en-US" i="1" dirty="0"/>
              <a:t> tech jobs</a:t>
            </a:r>
          </a:p>
          <a:p>
            <a:pPr lvl="1"/>
            <a:r>
              <a:rPr lang="en-US" i="1" dirty="0"/>
              <a:t>45,000 in the next five years</a:t>
            </a:r>
          </a:p>
          <a:p>
            <a:r>
              <a:rPr lang="en-US" i="1" dirty="0"/>
              <a:t>Vacancies mostly from retirements and job changes to other states, according to the Minnesota Technology Association (MTA)</a:t>
            </a:r>
          </a:p>
          <a:p>
            <a:r>
              <a:rPr lang="en-US" i="1" dirty="0"/>
              <a:t>In that same span, there will be an </a:t>
            </a:r>
            <a:r>
              <a:rPr lang="en-US" b="1" i="1" dirty="0"/>
              <a:t>additional</a:t>
            </a:r>
            <a:r>
              <a:rPr lang="en-US" i="1" dirty="0"/>
              <a:t> 6,500 IT jobs</a:t>
            </a:r>
          </a:p>
          <a:p>
            <a:r>
              <a:rPr lang="en-US" i="1" dirty="0"/>
              <a:t>Minnesota projects to produce only 6,600 new tech workers by 2032, not nearly enough to address all the positions</a:t>
            </a:r>
          </a:p>
          <a:p>
            <a:endParaRPr lang="en-US" i="1" dirty="0"/>
          </a:p>
          <a:p>
            <a:endParaRPr lang="en-US" dirty="0"/>
          </a:p>
        </p:txBody>
      </p:sp>
      <p:sp>
        <p:nvSpPr>
          <p:cNvPr id="4" name="Slide Number Placeholder 3">
            <a:extLst>
              <a:ext uri="{FF2B5EF4-FFF2-40B4-BE49-F238E27FC236}">
                <a16:creationId xmlns:a16="http://schemas.microsoft.com/office/drawing/2014/main" id="{7402FADB-5987-7542-A1D0-E070C36521A2}"/>
              </a:ext>
            </a:extLst>
          </p:cNvPr>
          <p:cNvSpPr>
            <a:spLocks noGrp="1"/>
          </p:cNvSpPr>
          <p:nvPr>
            <p:ph type="sldNum" sz="quarter" idx="12"/>
          </p:nvPr>
        </p:nvSpPr>
        <p:spPr/>
        <p:txBody>
          <a:bodyPr/>
          <a:lstStyle/>
          <a:p>
            <a:fld id="{E4E17628-BB69-494D-BA8C-C14032583637}" type="slidenum">
              <a:rPr lang="en-US" smtClean="0"/>
              <a:t>8</a:t>
            </a:fld>
            <a:endParaRPr lang="en-US"/>
          </a:p>
        </p:txBody>
      </p:sp>
    </p:spTree>
    <p:extLst>
      <p:ext uri="{BB962C8B-B14F-4D97-AF65-F5344CB8AC3E}">
        <p14:creationId xmlns:p14="http://schemas.microsoft.com/office/powerpoint/2010/main" val="516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FBB2-8D42-143B-1517-2BD995AE32AC}"/>
              </a:ext>
            </a:extLst>
          </p:cNvPr>
          <p:cNvSpPr>
            <a:spLocks noGrp="1"/>
          </p:cNvSpPr>
          <p:nvPr>
            <p:ph type="title"/>
          </p:nvPr>
        </p:nvSpPr>
        <p:spPr>
          <a:xfrm>
            <a:off x="484215" y="211900"/>
            <a:ext cx="10515600" cy="861223"/>
          </a:xfrm>
        </p:spPr>
        <p:txBody>
          <a:bodyPr/>
          <a:lstStyle/>
          <a:p>
            <a:r>
              <a:rPr lang="en-US" dirty="0"/>
              <a:t>Minnesota is Last</a:t>
            </a:r>
          </a:p>
        </p:txBody>
      </p:sp>
      <p:sp>
        <p:nvSpPr>
          <p:cNvPr id="4" name="Slide Number Placeholder 3">
            <a:extLst>
              <a:ext uri="{FF2B5EF4-FFF2-40B4-BE49-F238E27FC236}">
                <a16:creationId xmlns:a16="http://schemas.microsoft.com/office/drawing/2014/main" id="{5738D8CF-5677-5335-932E-11763F1A10DB}"/>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5" name="Picture 4">
            <a:extLst>
              <a:ext uri="{FF2B5EF4-FFF2-40B4-BE49-F238E27FC236}">
                <a16:creationId xmlns:a16="http://schemas.microsoft.com/office/drawing/2014/main" id="{D1C66ABC-3287-F448-9E48-67FC0F010AE1}"/>
              </a:ext>
            </a:extLst>
          </p:cNvPr>
          <p:cNvPicPr>
            <a:picLocks noChangeAspect="1"/>
          </p:cNvPicPr>
          <p:nvPr/>
        </p:nvPicPr>
        <p:blipFill>
          <a:blip r:embed="rId2"/>
          <a:stretch>
            <a:fillRect/>
          </a:stretch>
        </p:blipFill>
        <p:spPr>
          <a:xfrm>
            <a:off x="2445582" y="1208744"/>
            <a:ext cx="7685014" cy="5090258"/>
          </a:xfrm>
          <a:prstGeom prst="rect">
            <a:avLst/>
          </a:prstGeom>
          <a:ln>
            <a:solidFill>
              <a:schemeClr val="tx1"/>
            </a:solidFill>
          </a:ln>
        </p:spPr>
      </p:pic>
      <p:sp>
        <p:nvSpPr>
          <p:cNvPr id="6" name="TextBox 5">
            <a:extLst>
              <a:ext uri="{FF2B5EF4-FFF2-40B4-BE49-F238E27FC236}">
                <a16:creationId xmlns:a16="http://schemas.microsoft.com/office/drawing/2014/main" id="{A8A21576-40C2-9814-E57E-FEB903529974}"/>
              </a:ext>
            </a:extLst>
          </p:cNvPr>
          <p:cNvSpPr txBox="1"/>
          <p:nvPr/>
        </p:nvSpPr>
        <p:spPr>
          <a:xfrm>
            <a:off x="589722" y="6356350"/>
            <a:ext cx="10070193" cy="307777"/>
          </a:xfrm>
          <a:prstGeom prst="rect">
            <a:avLst/>
          </a:prstGeom>
          <a:noFill/>
        </p:spPr>
        <p:txBody>
          <a:bodyPr wrap="none" rtlCol="0">
            <a:spAutoFit/>
          </a:bodyPr>
          <a:lstStyle/>
          <a:p>
            <a:r>
              <a:rPr lang="en-US" sz="1400" dirty="0"/>
              <a:t>https://</a:t>
            </a:r>
            <a:r>
              <a:rPr lang="en-US" sz="1400" dirty="0" err="1"/>
              <a:t>www.startribune.com</a:t>
            </a:r>
            <a:r>
              <a:rPr lang="en-US" sz="1400" dirty="0"/>
              <a:t>/minnesotas-high-school-tech-education-is-among-the-worst-stunting-local-industrys-growth/600275879</a:t>
            </a:r>
          </a:p>
        </p:txBody>
      </p:sp>
    </p:spTree>
    <p:extLst>
      <p:ext uri="{BB962C8B-B14F-4D97-AF65-F5344CB8AC3E}">
        <p14:creationId xmlns:p14="http://schemas.microsoft.com/office/powerpoint/2010/main" val="392831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27021</TotalTime>
  <Words>1842</Words>
  <Application>Microsoft Macintosh PowerPoint</Application>
  <PresentationFormat>Widescreen</PresentationFormat>
  <Paragraphs>226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Franklin Gothic Medium</vt:lpstr>
      <vt:lpstr>Söhne</vt:lpstr>
      <vt:lpstr>Office Theme</vt:lpstr>
      <vt:lpstr>AI Assisted Learning</vt:lpstr>
      <vt:lpstr>AI Assisted Learning</vt:lpstr>
      <vt:lpstr>Audience Questions</vt:lpstr>
      <vt:lpstr>Background for Dan McCreary</vt:lpstr>
      <vt:lpstr>AI Racing League</vt:lpstr>
      <vt:lpstr>AI and Python Websites and Projects</vt:lpstr>
      <vt:lpstr>September 2020!</vt:lpstr>
      <vt:lpstr>Facts</vt:lpstr>
      <vt:lpstr>Minnesota is Last</vt:lpstr>
      <vt:lpstr>Percentage of High Schools Offering Computer Science</vt:lpstr>
      <vt:lpstr>The Hype Cycle for Generative AI</vt:lpstr>
      <vt:lpstr>The Dropping Cost of Content</vt:lpstr>
      <vt:lpstr>Key Trends</vt:lpstr>
      <vt:lpstr>Cooperating Agents</vt:lpstr>
      <vt:lpstr>Consider the Busy Teacher</vt:lpstr>
      <vt:lpstr>Fact: No Two Students are Alike</vt:lpstr>
      <vt:lpstr>Not all students learn at the same rate</vt:lpstr>
      <vt:lpstr>What Happens?</vt:lpstr>
      <vt:lpstr>But What If The Teacher Could… </vt:lpstr>
      <vt:lpstr>Yes, It Works!</vt:lpstr>
      <vt:lpstr>What About Static Textbooks?</vt:lpstr>
      <vt:lpstr>Make me a Simulation…</vt:lpstr>
      <vt:lpstr>Pulse Width Modulation Demo</vt:lpstr>
      <vt:lpstr>Simulation Generation</vt:lpstr>
      <vt:lpstr>Val Lockhart’s MicroSims</vt:lpstr>
      <vt:lpstr>Call to Action!</vt:lpstr>
      <vt:lpstr>Results: 1 of 3</vt:lpstr>
      <vt:lpstr>Results: 2 of 3</vt:lpstr>
      <vt:lpstr>Results: 3 of 3</vt:lpstr>
      <vt:lpstr>Summary</vt:lpstr>
      <vt:lpstr>Resources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20</cp:revision>
  <dcterms:created xsi:type="dcterms:W3CDTF">2023-08-15T03:37:54Z</dcterms:created>
  <dcterms:modified xsi:type="dcterms:W3CDTF">2023-10-30T16:56:49Z</dcterms:modified>
</cp:coreProperties>
</file>